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303" r:id="rId2"/>
    <p:sldId id="257" r:id="rId3"/>
    <p:sldId id="290" r:id="rId4"/>
    <p:sldId id="289" r:id="rId5"/>
    <p:sldId id="281" r:id="rId6"/>
    <p:sldId id="291" r:id="rId7"/>
    <p:sldId id="280" r:id="rId8"/>
    <p:sldId id="279" r:id="rId9"/>
    <p:sldId id="258" r:id="rId10"/>
    <p:sldId id="285" r:id="rId11"/>
    <p:sldId id="286" r:id="rId12"/>
    <p:sldId id="266" r:id="rId13"/>
    <p:sldId id="267" r:id="rId14"/>
    <p:sldId id="282" r:id="rId15"/>
    <p:sldId id="284" r:id="rId16"/>
    <p:sldId id="296" r:id="rId17"/>
    <p:sldId id="288" r:id="rId18"/>
    <p:sldId id="293" r:id="rId19"/>
    <p:sldId id="295" r:id="rId20"/>
    <p:sldId id="272" r:id="rId21"/>
    <p:sldId id="294" r:id="rId22"/>
    <p:sldId id="273" r:id="rId23"/>
    <p:sldId id="270" r:id="rId24"/>
    <p:sldId id="268" r:id="rId25"/>
    <p:sldId id="269" r:id="rId26"/>
    <p:sldId id="278" r:id="rId27"/>
    <p:sldId id="277" r:id="rId28"/>
    <p:sldId id="304" r:id="rId29"/>
    <p:sldId id="276" r:id="rId30"/>
    <p:sldId id="307" r:id="rId31"/>
    <p:sldId id="275" r:id="rId32"/>
    <p:sldId id="287" r:id="rId33"/>
    <p:sldId id="306" r:id="rId34"/>
    <p:sldId id="299" r:id="rId35"/>
    <p:sldId id="305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6110" autoAdjust="0"/>
  </p:normalViewPr>
  <p:slideViewPr>
    <p:cSldViewPr>
      <p:cViewPr varScale="1">
        <p:scale>
          <a:sx n="109" d="100"/>
          <a:sy n="109" d="100"/>
        </p:scale>
        <p:origin x="-9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F37DA-FEA4-466A-9C98-74F05355649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1BB787-1933-492B-8598-3CD1CA4C488B}">
      <dgm:prSet phldrT="[Text]"/>
      <dgm:spPr/>
      <dgm:t>
        <a:bodyPr/>
        <a:lstStyle/>
        <a:p>
          <a:r>
            <a:rPr lang="en-GB" dirty="0" smtClean="0"/>
            <a:t>Local Authority</a:t>
          </a:r>
          <a:endParaRPr lang="en-GB" dirty="0"/>
        </a:p>
      </dgm:t>
    </dgm:pt>
    <dgm:pt modelId="{B10E2E1E-F2F5-4E39-86E1-141D7D3E06A3}" type="parTrans" cxnId="{583A3FF5-C27F-4301-A556-319E87750235}">
      <dgm:prSet/>
      <dgm:spPr/>
      <dgm:t>
        <a:bodyPr/>
        <a:lstStyle/>
        <a:p>
          <a:endParaRPr lang="en-GB"/>
        </a:p>
      </dgm:t>
    </dgm:pt>
    <dgm:pt modelId="{1382EBD6-2BDD-4852-B6C2-2FFEA6D832F9}" type="sibTrans" cxnId="{583A3FF5-C27F-4301-A556-319E87750235}">
      <dgm:prSet/>
      <dgm:spPr/>
      <dgm:t>
        <a:bodyPr/>
        <a:lstStyle/>
        <a:p>
          <a:endParaRPr lang="en-GB"/>
        </a:p>
      </dgm:t>
    </dgm:pt>
    <dgm:pt modelId="{499EC76D-9C51-4BB1-B016-CF74B226B309}">
      <dgm:prSet phldrT="[Text]"/>
      <dgm:spPr/>
      <dgm:t>
        <a:bodyPr/>
        <a:lstStyle/>
        <a:p>
          <a:r>
            <a:rPr lang="en-GB" dirty="0" smtClean="0"/>
            <a:t>Local Businesses</a:t>
          </a:r>
          <a:endParaRPr lang="en-GB" dirty="0"/>
        </a:p>
      </dgm:t>
    </dgm:pt>
    <dgm:pt modelId="{33D23001-8DCA-4CC4-B4EF-632B2B57593A}" type="parTrans" cxnId="{4C77D214-46FB-4B1C-B41D-CC8B87F7C26A}">
      <dgm:prSet/>
      <dgm:spPr/>
      <dgm:t>
        <a:bodyPr/>
        <a:lstStyle/>
        <a:p>
          <a:endParaRPr lang="en-GB"/>
        </a:p>
      </dgm:t>
    </dgm:pt>
    <dgm:pt modelId="{81ADFC67-AB6C-4C4F-9E2C-F2F36E8EC714}" type="sibTrans" cxnId="{4C77D214-46FB-4B1C-B41D-CC8B87F7C26A}">
      <dgm:prSet/>
      <dgm:spPr/>
      <dgm:t>
        <a:bodyPr/>
        <a:lstStyle/>
        <a:p>
          <a:endParaRPr lang="en-GB"/>
        </a:p>
      </dgm:t>
    </dgm:pt>
    <dgm:pt modelId="{6C7F7B8F-53E2-4248-868D-AE28A720F26D}">
      <dgm:prSet phldrT="[Text]"/>
      <dgm:spPr/>
      <dgm:t>
        <a:bodyPr/>
        <a:lstStyle/>
        <a:p>
          <a:r>
            <a:rPr lang="en-GB" dirty="0" smtClean="0"/>
            <a:t>Green Schools</a:t>
          </a:r>
          <a:endParaRPr lang="en-GB" dirty="0"/>
        </a:p>
      </dgm:t>
    </dgm:pt>
    <dgm:pt modelId="{A977C313-311B-4625-B9EB-196751DC8309}" type="parTrans" cxnId="{DAB57BCD-F03D-4685-BCB7-6EF087223D24}">
      <dgm:prSet/>
      <dgm:spPr/>
      <dgm:t>
        <a:bodyPr/>
        <a:lstStyle/>
        <a:p>
          <a:endParaRPr lang="en-GB"/>
        </a:p>
      </dgm:t>
    </dgm:pt>
    <dgm:pt modelId="{48B28575-6CAB-41EB-BE55-B13C89AF9857}" type="sibTrans" cxnId="{DAB57BCD-F03D-4685-BCB7-6EF087223D24}">
      <dgm:prSet/>
      <dgm:spPr/>
      <dgm:t>
        <a:bodyPr/>
        <a:lstStyle/>
        <a:p>
          <a:endParaRPr lang="en-GB"/>
        </a:p>
      </dgm:t>
    </dgm:pt>
    <dgm:pt modelId="{C74723A1-B307-45AA-9EAC-979294F52CAE}">
      <dgm:prSet phldrT="[Text]"/>
      <dgm:spPr/>
      <dgm:t>
        <a:bodyPr/>
        <a:lstStyle/>
        <a:p>
          <a:r>
            <a:rPr lang="en-GB" dirty="0" smtClean="0"/>
            <a:t>Scouts / Cubs</a:t>
          </a:r>
          <a:endParaRPr lang="en-GB" dirty="0"/>
        </a:p>
      </dgm:t>
    </dgm:pt>
    <dgm:pt modelId="{DF49562C-F3EC-4089-B0E0-3108A4F6DCFC}" type="parTrans" cxnId="{A5D91219-409F-44C0-917B-92D24E8A1B69}">
      <dgm:prSet/>
      <dgm:spPr/>
      <dgm:t>
        <a:bodyPr/>
        <a:lstStyle/>
        <a:p>
          <a:endParaRPr lang="en-GB"/>
        </a:p>
      </dgm:t>
    </dgm:pt>
    <dgm:pt modelId="{4DE81FAC-3202-4D54-A403-645F7A360792}" type="sibTrans" cxnId="{A5D91219-409F-44C0-917B-92D24E8A1B69}">
      <dgm:prSet/>
      <dgm:spPr/>
      <dgm:t>
        <a:bodyPr/>
        <a:lstStyle/>
        <a:p>
          <a:endParaRPr lang="en-GB"/>
        </a:p>
      </dgm:t>
    </dgm:pt>
    <dgm:pt modelId="{D9705BCD-D15B-4335-843F-1146945B3557}">
      <dgm:prSet phldrT="[Text]"/>
      <dgm:spPr/>
      <dgm:t>
        <a:bodyPr/>
        <a:lstStyle/>
        <a:p>
          <a:r>
            <a:rPr lang="en-GB" dirty="0" smtClean="0"/>
            <a:t>Public Library</a:t>
          </a:r>
          <a:endParaRPr lang="en-GB" dirty="0"/>
        </a:p>
      </dgm:t>
    </dgm:pt>
    <dgm:pt modelId="{D3568B40-02AC-45C9-8F92-709C0C723C18}" type="parTrans" cxnId="{D0798983-1DDB-4478-8EFB-2A2D4ED4591A}">
      <dgm:prSet/>
      <dgm:spPr/>
      <dgm:t>
        <a:bodyPr/>
        <a:lstStyle/>
        <a:p>
          <a:endParaRPr lang="en-GB"/>
        </a:p>
      </dgm:t>
    </dgm:pt>
    <dgm:pt modelId="{7A54883B-5CAD-424E-ABFD-6BC8D36BCC60}" type="sibTrans" cxnId="{D0798983-1DDB-4478-8EFB-2A2D4ED4591A}">
      <dgm:prSet/>
      <dgm:spPr/>
      <dgm:t>
        <a:bodyPr/>
        <a:lstStyle/>
        <a:p>
          <a:endParaRPr lang="en-GB"/>
        </a:p>
      </dgm:t>
    </dgm:pt>
    <dgm:pt modelId="{50C91385-AA62-4136-8E50-1BEF0969C9A9}">
      <dgm:prSet/>
      <dgm:spPr/>
      <dgm:t>
        <a:bodyPr/>
        <a:lstStyle/>
        <a:p>
          <a:r>
            <a:rPr lang="en-GB" dirty="0" smtClean="0"/>
            <a:t>Festival &amp; Event Committees</a:t>
          </a:r>
          <a:endParaRPr lang="en-GB" dirty="0"/>
        </a:p>
      </dgm:t>
    </dgm:pt>
    <dgm:pt modelId="{C9B230C5-7306-4507-9A2A-337D08BA95E0}" type="parTrans" cxnId="{BF266422-2B57-4D92-9EC5-7BE3A9665057}">
      <dgm:prSet/>
      <dgm:spPr/>
      <dgm:t>
        <a:bodyPr/>
        <a:lstStyle/>
        <a:p>
          <a:endParaRPr lang="en-GB"/>
        </a:p>
      </dgm:t>
    </dgm:pt>
    <dgm:pt modelId="{925513A6-F34E-4CAB-A797-C97B3392A80E}" type="sibTrans" cxnId="{BF266422-2B57-4D92-9EC5-7BE3A9665057}">
      <dgm:prSet/>
      <dgm:spPr/>
      <dgm:t>
        <a:bodyPr/>
        <a:lstStyle/>
        <a:p>
          <a:endParaRPr lang="en-GB"/>
        </a:p>
      </dgm:t>
    </dgm:pt>
    <dgm:pt modelId="{AB58B0A9-550E-474C-B651-C84CD821C026}">
      <dgm:prSet/>
      <dgm:spPr/>
      <dgm:t>
        <a:bodyPr/>
        <a:lstStyle/>
        <a:p>
          <a:r>
            <a:rPr lang="en-GB" dirty="0" smtClean="0"/>
            <a:t>Local Development Organisations</a:t>
          </a:r>
          <a:endParaRPr lang="en-GB" dirty="0"/>
        </a:p>
      </dgm:t>
    </dgm:pt>
    <dgm:pt modelId="{DD14C174-8D50-4F64-B65B-259D4FF91CAD}" type="parTrans" cxnId="{67EC4C91-6A11-46E5-B33A-D4754839043D}">
      <dgm:prSet/>
      <dgm:spPr/>
      <dgm:t>
        <a:bodyPr/>
        <a:lstStyle/>
        <a:p>
          <a:endParaRPr lang="en-GB"/>
        </a:p>
      </dgm:t>
    </dgm:pt>
    <dgm:pt modelId="{265F3D2D-CCF4-4156-9D36-9EFD8FCA081D}" type="sibTrans" cxnId="{67EC4C91-6A11-46E5-B33A-D4754839043D}">
      <dgm:prSet/>
      <dgm:spPr/>
      <dgm:t>
        <a:bodyPr/>
        <a:lstStyle/>
        <a:p>
          <a:endParaRPr lang="en-GB"/>
        </a:p>
      </dgm:t>
    </dgm:pt>
    <dgm:pt modelId="{0E4EF4CB-BFD8-4079-8813-B0D605F1F693}">
      <dgm:prSet/>
      <dgm:spPr/>
      <dgm:t>
        <a:bodyPr/>
        <a:lstStyle/>
        <a:p>
          <a:r>
            <a:rPr lang="en-GB" dirty="0" smtClean="0"/>
            <a:t>Sporting Organisations</a:t>
          </a:r>
          <a:endParaRPr lang="en-GB" dirty="0"/>
        </a:p>
      </dgm:t>
    </dgm:pt>
    <dgm:pt modelId="{43D66B69-3F19-4AB6-91B9-DFDCA6DB1CA4}" type="parTrans" cxnId="{2F436E68-D4ED-44FB-BBA6-F15B667083D5}">
      <dgm:prSet/>
      <dgm:spPr/>
      <dgm:t>
        <a:bodyPr/>
        <a:lstStyle/>
        <a:p>
          <a:endParaRPr lang="en-GB"/>
        </a:p>
      </dgm:t>
    </dgm:pt>
    <dgm:pt modelId="{96B49B2B-1D5C-4226-A0A6-9F56DD3C842B}" type="sibTrans" cxnId="{2F436E68-D4ED-44FB-BBA6-F15B667083D5}">
      <dgm:prSet/>
      <dgm:spPr/>
      <dgm:t>
        <a:bodyPr/>
        <a:lstStyle/>
        <a:p>
          <a:endParaRPr lang="en-GB"/>
        </a:p>
      </dgm:t>
    </dgm:pt>
    <dgm:pt modelId="{A5514A30-55F6-49FE-95A1-18CA567FD2FC}">
      <dgm:prSet/>
      <dgm:spPr/>
      <dgm:t>
        <a:bodyPr/>
        <a:lstStyle/>
        <a:p>
          <a:r>
            <a:rPr lang="en-GB" dirty="0" smtClean="0"/>
            <a:t>ICA / Men’s Shed</a:t>
          </a:r>
          <a:endParaRPr lang="en-GB" dirty="0"/>
        </a:p>
      </dgm:t>
    </dgm:pt>
    <dgm:pt modelId="{A440365D-BF11-4F3D-A290-D76AB55716C1}" type="parTrans" cxnId="{AC3AA66F-4D1F-491A-9D35-FEE471B43C1F}">
      <dgm:prSet/>
      <dgm:spPr/>
      <dgm:t>
        <a:bodyPr/>
        <a:lstStyle/>
        <a:p>
          <a:endParaRPr lang="en-GB"/>
        </a:p>
      </dgm:t>
    </dgm:pt>
    <dgm:pt modelId="{44994B5C-BFF6-4A69-8969-35E78D82C2FE}" type="sibTrans" cxnId="{AC3AA66F-4D1F-491A-9D35-FEE471B43C1F}">
      <dgm:prSet/>
      <dgm:spPr/>
      <dgm:t>
        <a:bodyPr/>
        <a:lstStyle/>
        <a:p>
          <a:endParaRPr lang="en-GB"/>
        </a:p>
      </dgm:t>
    </dgm:pt>
    <dgm:pt modelId="{7CCEF27F-9B37-480F-8BF9-C5AB49A99C07}">
      <dgm:prSet/>
      <dgm:spPr/>
      <dgm:t>
        <a:bodyPr/>
        <a:lstStyle/>
        <a:p>
          <a:r>
            <a:rPr lang="en-GB" dirty="0" smtClean="0"/>
            <a:t>Charity &amp; Repair Shops</a:t>
          </a:r>
          <a:endParaRPr lang="en-GB" dirty="0"/>
        </a:p>
      </dgm:t>
    </dgm:pt>
    <dgm:pt modelId="{2AB269C8-2E8F-460F-8561-A6BD41FEB6A9}" type="parTrans" cxnId="{4B33C476-DDD1-4307-9F18-157D8334C752}">
      <dgm:prSet/>
      <dgm:spPr/>
      <dgm:t>
        <a:bodyPr/>
        <a:lstStyle/>
        <a:p>
          <a:endParaRPr lang="en-GB"/>
        </a:p>
      </dgm:t>
    </dgm:pt>
    <dgm:pt modelId="{53AFB5DF-96B1-4264-8482-533CBCAC1F60}" type="sibTrans" cxnId="{4B33C476-DDD1-4307-9F18-157D8334C752}">
      <dgm:prSet/>
      <dgm:spPr/>
      <dgm:t>
        <a:bodyPr/>
        <a:lstStyle/>
        <a:p>
          <a:endParaRPr lang="en-GB"/>
        </a:p>
      </dgm:t>
    </dgm:pt>
    <dgm:pt modelId="{B59F1A48-8E76-40BA-8A23-7BF8F146B249}">
      <dgm:prSet/>
      <dgm:spPr/>
      <dgm:t>
        <a:bodyPr/>
        <a:lstStyle/>
        <a:p>
          <a:r>
            <a:rPr lang="en-GB" dirty="0" smtClean="0"/>
            <a:t>Community Centre</a:t>
          </a:r>
          <a:endParaRPr lang="en-GB" dirty="0"/>
        </a:p>
      </dgm:t>
    </dgm:pt>
    <dgm:pt modelId="{3BA4923F-92CB-47AA-8695-D06E8602864C}" type="parTrans" cxnId="{5B993081-532A-49E2-9CFB-265263A9466C}">
      <dgm:prSet/>
      <dgm:spPr/>
      <dgm:t>
        <a:bodyPr/>
        <a:lstStyle/>
        <a:p>
          <a:endParaRPr lang="en-GB"/>
        </a:p>
      </dgm:t>
    </dgm:pt>
    <dgm:pt modelId="{A0244F00-0880-484A-845C-236C68FAA958}" type="sibTrans" cxnId="{5B993081-532A-49E2-9CFB-265263A9466C}">
      <dgm:prSet/>
      <dgm:spPr/>
      <dgm:t>
        <a:bodyPr/>
        <a:lstStyle/>
        <a:p>
          <a:endParaRPr lang="en-GB"/>
        </a:p>
      </dgm:t>
    </dgm:pt>
    <dgm:pt modelId="{1A603AA8-0D78-4CE4-860F-90AC7BFDBC95}">
      <dgm:prSet/>
      <dgm:spPr/>
      <dgm:t>
        <a:bodyPr/>
        <a:lstStyle/>
        <a:p>
          <a:r>
            <a:rPr lang="en-GB" dirty="0" smtClean="0"/>
            <a:t>Anyone who is interested!</a:t>
          </a:r>
          <a:endParaRPr lang="en-GB" dirty="0"/>
        </a:p>
      </dgm:t>
    </dgm:pt>
    <dgm:pt modelId="{14861E35-0052-4BAA-BAD1-C0A5C6421562}" type="parTrans" cxnId="{2FF9E715-C244-48EC-8DE1-11A6049631DF}">
      <dgm:prSet/>
      <dgm:spPr/>
      <dgm:t>
        <a:bodyPr/>
        <a:lstStyle/>
        <a:p>
          <a:endParaRPr lang="en-GB"/>
        </a:p>
      </dgm:t>
    </dgm:pt>
    <dgm:pt modelId="{A4847554-4CFE-4845-A430-12F0F4FDF663}" type="sibTrans" cxnId="{2FF9E715-C244-48EC-8DE1-11A6049631DF}">
      <dgm:prSet/>
      <dgm:spPr/>
      <dgm:t>
        <a:bodyPr/>
        <a:lstStyle/>
        <a:p>
          <a:endParaRPr lang="en-GB"/>
        </a:p>
      </dgm:t>
    </dgm:pt>
    <dgm:pt modelId="{E2184D6F-0FF3-4187-A54F-B4386BA63786}" type="pres">
      <dgm:prSet presAssocID="{457F37DA-FEA4-466A-9C98-74F0535564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A37F8C-66D2-4EF8-A5B5-A218A6D2FA22}" type="pres">
      <dgm:prSet presAssocID="{551BB787-1933-492B-8598-3CD1CA4C488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3421BA-2ED6-4881-874E-E0BE7FB137A7}" type="pres">
      <dgm:prSet presAssocID="{1382EBD6-2BDD-4852-B6C2-2FFEA6D832F9}" presName="sibTrans" presStyleCnt="0"/>
      <dgm:spPr/>
    </dgm:pt>
    <dgm:pt modelId="{B228E0AA-3C34-40B0-9B0D-A63E09DE310F}" type="pres">
      <dgm:prSet presAssocID="{499EC76D-9C51-4BB1-B016-CF74B226B30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0260D9-D083-4ABC-864E-439DDC413F07}" type="pres">
      <dgm:prSet presAssocID="{81ADFC67-AB6C-4C4F-9E2C-F2F36E8EC714}" presName="sibTrans" presStyleCnt="0"/>
      <dgm:spPr/>
    </dgm:pt>
    <dgm:pt modelId="{66D81693-872B-4E7C-A861-7DD7E6C1D32B}" type="pres">
      <dgm:prSet presAssocID="{6C7F7B8F-53E2-4248-868D-AE28A720F26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57E58B-9995-415E-BD20-7835DBECF2BA}" type="pres">
      <dgm:prSet presAssocID="{48B28575-6CAB-41EB-BE55-B13C89AF9857}" presName="sibTrans" presStyleCnt="0"/>
      <dgm:spPr/>
    </dgm:pt>
    <dgm:pt modelId="{B999959B-33D4-4584-9BC3-A3E81EBCF54D}" type="pres">
      <dgm:prSet presAssocID="{50C91385-AA62-4136-8E50-1BEF0969C9A9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8029A-FA37-4676-9FD8-F60FFC24C0E2}" type="pres">
      <dgm:prSet presAssocID="{925513A6-F34E-4CAB-A797-C97B3392A80E}" presName="sibTrans" presStyleCnt="0"/>
      <dgm:spPr/>
    </dgm:pt>
    <dgm:pt modelId="{30FF3781-3095-4230-AC58-6782651E6FEC}" type="pres">
      <dgm:prSet presAssocID="{AB58B0A9-550E-474C-B651-C84CD821C026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DD4CC1-2BB0-47E8-BDA2-4C0A32C5B04D}" type="pres">
      <dgm:prSet presAssocID="{265F3D2D-CCF4-4156-9D36-9EFD8FCA081D}" presName="sibTrans" presStyleCnt="0"/>
      <dgm:spPr/>
    </dgm:pt>
    <dgm:pt modelId="{428CF84E-81D9-46F2-94CC-24D361EEE9E1}" type="pres">
      <dgm:prSet presAssocID="{0E4EF4CB-BFD8-4079-8813-B0D605F1F69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65253B-4E4E-4059-AA52-D56FCC2187AB}" type="pres">
      <dgm:prSet presAssocID="{96B49B2B-1D5C-4226-A0A6-9F56DD3C842B}" presName="sibTrans" presStyleCnt="0"/>
      <dgm:spPr/>
    </dgm:pt>
    <dgm:pt modelId="{3C9AE558-75EC-41FC-9490-588EBD1419B2}" type="pres">
      <dgm:prSet presAssocID="{A5514A30-55F6-49FE-95A1-18CA567FD2F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18EB9C-5466-4BF6-AAA0-B4548B7B5654}" type="pres">
      <dgm:prSet presAssocID="{44994B5C-BFF6-4A69-8969-35E78D82C2FE}" presName="sibTrans" presStyleCnt="0"/>
      <dgm:spPr/>
    </dgm:pt>
    <dgm:pt modelId="{260E96C5-3C7A-4701-9871-85C14E5AF9AB}" type="pres">
      <dgm:prSet presAssocID="{7CCEF27F-9B37-480F-8BF9-C5AB49A99C07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013947-9265-4344-AC63-A860A1A524C7}" type="pres">
      <dgm:prSet presAssocID="{53AFB5DF-96B1-4264-8482-533CBCAC1F60}" presName="sibTrans" presStyleCnt="0"/>
      <dgm:spPr/>
    </dgm:pt>
    <dgm:pt modelId="{5420C2DE-4075-436C-BCB9-5BADF4830C3D}" type="pres">
      <dgm:prSet presAssocID="{C74723A1-B307-45AA-9EAC-979294F52CA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B3362C-61F9-4E14-8AAB-5BA2083BCCCB}" type="pres">
      <dgm:prSet presAssocID="{4DE81FAC-3202-4D54-A403-645F7A360792}" presName="sibTrans" presStyleCnt="0"/>
      <dgm:spPr/>
    </dgm:pt>
    <dgm:pt modelId="{88AD7AF6-DC9A-457C-8B24-724AC0422351}" type="pres">
      <dgm:prSet presAssocID="{D9705BCD-D15B-4335-843F-1146945B355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12C87A-FB5F-4BEF-8CD0-A2386A4EC8C0}" type="pres">
      <dgm:prSet presAssocID="{7A54883B-5CAD-424E-ABFD-6BC8D36BCC60}" presName="sibTrans" presStyleCnt="0"/>
      <dgm:spPr/>
    </dgm:pt>
    <dgm:pt modelId="{99F121B3-78EA-4F43-B9C1-994A7AF32144}" type="pres">
      <dgm:prSet presAssocID="{B59F1A48-8E76-40BA-8A23-7BF8F146B249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9B54D4-493A-4CD3-A5E2-6D29B9C617EB}" type="pres">
      <dgm:prSet presAssocID="{A0244F00-0880-484A-845C-236C68FAA958}" presName="sibTrans" presStyleCnt="0"/>
      <dgm:spPr/>
    </dgm:pt>
    <dgm:pt modelId="{68D6A550-F99C-4606-AEA0-345C525F5284}" type="pres">
      <dgm:prSet presAssocID="{1A603AA8-0D78-4CE4-860F-90AC7BFDBC9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2103F0-DFD4-43D7-8EF7-13D3C7796C72}" type="presOf" srcId="{7CCEF27F-9B37-480F-8BF9-C5AB49A99C07}" destId="{260E96C5-3C7A-4701-9871-85C14E5AF9AB}" srcOrd="0" destOrd="0" presId="urn:microsoft.com/office/officeart/2005/8/layout/default#1"/>
    <dgm:cxn modelId="{2BB6E789-0345-4C35-B2AD-3548EC9DF3AF}" type="presOf" srcId="{AB58B0A9-550E-474C-B651-C84CD821C026}" destId="{30FF3781-3095-4230-AC58-6782651E6FEC}" srcOrd="0" destOrd="0" presId="urn:microsoft.com/office/officeart/2005/8/layout/default#1"/>
    <dgm:cxn modelId="{3854231E-746F-44C6-B66C-4026D47D64DB}" type="presOf" srcId="{1A603AA8-0D78-4CE4-860F-90AC7BFDBC95}" destId="{68D6A550-F99C-4606-AEA0-345C525F5284}" srcOrd="0" destOrd="0" presId="urn:microsoft.com/office/officeart/2005/8/layout/default#1"/>
    <dgm:cxn modelId="{2F436E68-D4ED-44FB-BBA6-F15B667083D5}" srcId="{457F37DA-FEA4-466A-9C98-74F053556496}" destId="{0E4EF4CB-BFD8-4079-8813-B0D605F1F693}" srcOrd="5" destOrd="0" parTransId="{43D66B69-3F19-4AB6-91B9-DFDCA6DB1CA4}" sibTransId="{96B49B2B-1D5C-4226-A0A6-9F56DD3C842B}"/>
    <dgm:cxn modelId="{67EC4C91-6A11-46E5-B33A-D4754839043D}" srcId="{457F37DA-FEA4-466A-9C98-74F053556496}" destId="{AB58B0A9-550E-474C-B651-C84CD821C026}" srcOrd="4" destOrd="0" parTransId="{DD14C174-8D50-4F64-B65B-259D4FF91CAD}" sibTransId="{265F3D2D-CCF4-4156-9D36-9EFD8FCA081D}"/>
    <dgm:cxn modelId="{4C77D214-46FB-4B1C-B41D-CC8B87F7C26A}" srcId="{457F37DA-FEA4-466A-9C98-74F053556496}" destId="{499EC76D-9C51-4BB1-B016-CF74B226B309}" srcOrd="1" destOrd="0" parTransId="{33D23001-8DCA-4CC4-B4EF-632B2B57593A}" sibTransId="{81ADFC67-AB6C-4C4F-9E2C-F2F36E8EC714}"/>
    <dgm:cxn modelId="{D0798983-1DDB-4478-8EFB-2A2D4ED4591A}" srcId="{457F37DA-FEA4-466A-9C98-74F053556496}" destId="{D9705BCD-D15B-4335-843F-1146945B3557}" srcOrd="9" destOrd="0" parTransId="{D3568B40-02AC-45C9-8F92-709C0C723C18}" sibTransId="{7A54883B-5CAD-424E-ABFD-6BC8D36BCC60}"/>
    <dgm:cxn modelId="{AC3AA66F-4D1F-491A-9D35-FEE471B43C1F}" srcId="{457F37DA-FEA4-466A-9C98-74F053556496}" destId="{A5514A30-55F6-49FE-95A1-18CA567FD2FC}" srcOrd="6" destOrd="0" parTransId="{A440365D-BF11-4F3D-A290-D76AB55716C1}" sibTransId="{44994B5C-BFF6-4A69-8969-35E78D82C2FE}"/>
    <dgm:cxn modelId="{4269184A-30E4-4EE6-BF6D-3044D96CD8B4}" type="presOf" srcId="{551BB787-1933-492B-8598-3CD1CA4C488B}" destId="{E2A37F8C-66D2-4EF8-A5B5-A218A6D2FA22}" srcOrd="0" destOrd="0" presId="urn:microsoft.com/office/officeart/2005/8/layout/default#1"/>
    <dgm:cxn modelId="{BF266422-2B57-4D92-9EC5-7BE3A9665057}" srcId="{457F37DA-FEA4-466A-9C98-74F053556496}" destId="{50C91385-AA62-4136-8E50-1BEF0969C9A9}" srcOrd="3" destOrd="0" parTransId="{C9B230C5-7306-4507-9A2A-337D08BA95E0}" sibTransId="{925513A6-F34E-4CAB-A797-C97B3392A80E}"/>
    <dgm:cxn modelId="{67AB3067-9550-4480-A3CD-4A3ABE3ED4EC}" type="presOf" srcId="{C74723A1-B307-45AA-9EAC-979294F52CAE}" destId="{5420C2DE-4075-436C-BCB9-5BADF4830C3D}" srcOrd="0" destOrd="0" presId="urn:microsoft.com/office/officeart/2005/8/layout/default#1"/>
    <dgm:cxn modelId="{4316FC08-7E5E-4AF0-9ADF-4F0F8E50156D}" type="presOf" srcId="{D9705BCD-D15B-4335-843F-1146945B3557}" destId="{88AD7AF6-DC9A-457C-8B24-724AC0422351}" srcOrd="0" destOrd="0" presId="urn:microsoft.com/office/officeart/2005/8/layout/default#1"/>
    <dgm:cxn modelId="{1CE38182-9F1B-4FBA-9486-758F759B01D1}" type="presOf" srcId="{6C7F7B8F-53E2-4248-868D-AE28A720F26D}" destId="{66D81693-872B-4E7C-A861-7DD7E6C1D32B}" srcOrd="0" destOrd="0" presId="urn:microsoft.com/office/officeart/2005/8/layout/default#1"/>
    <dgm:cxn modelId="{D8EE1C8B-B935-430E-8AA1-4A0163E79B70}" type="presOf" srcId="{0E4EF4CB-BFD8-4079-8813-B0D605F1F693}" destId="{428CF84E-81D9-46F2-94CC-24D361EEE9E1}" srcOrd="0" destOrd="0" presId="urn:microsoft.com/office/officeart/2005/8/layout/default#1"/>
    <dgm:cxn modelId="{BA9810FC-8B51-4FA5-B8E8-C9B881D83ACA}" type="presOf" srcId="{B59F1A48-8E76-40BA-8A23-7BF8F146B249}" destId="{99F121B3-78EA-4F43-B9C1-994A7AF32144}" srcOrd="0" destOrd="0" presId="urn:microsoft.com/office/officeart/2005/8/layout/default#1"/>
    <dgm:cxn modelId="{3E5C5037-9F14-4C7F-A2D5-141D4BF453E8}" type="presOf" srcId="{A5514A30-55F6-49FE-95A1-18CA567FD2FC}" destId="{3C9AE558-75EC-41FC-9490-588EBD1419B2}" srcOrd="0" destOrd="0" presId="urn:microsoft.com/office/officeart/2005/8/layout/default#1"/>
    <dgm:cxn modelId="{A5D91219-409F-44C0-917B-92D24E8A1B69}" srcId="{457F37DA-FEA4-466A-9C98-74F053556496}" destId="{C74723A1-B307-45AA-9EAC-979294F52CAE}" srcOrd="8" destOrd="0" parTransId="{DF49562C-F3EC-4089-B0E0-3108A4F6DCFC}" sibTransId="{4DE81FAC-3202-4D54-A403-645F7A360792}"/>
    <dgm:cxn modelId="{DAB57BCD-F03D-4685-BCB7-6EF087223D24}" srcId="{457F37DA-FEA4-466A-9C98-74F053556496}" destId="{6C7F7B8F-53E2-4248-868D-AE28A720F26D}" srcOrd="2" destOrd="0" parTransId="{A977C313-311B-4625-B9EB-196751DC8309}" sibTransId="{48B28575-6CAB-41EB-BE55-B13C89AF9857}"/>
    <dgm:cxn modelId="{120F42E7-571E-4063-85D8-09D8246192B9}" type="presOf" srcId="{457F37DA-FEA4-466A-9C98-74F053556496}" destId="{E2184D6F-0FF3-4187-A54F-B4386BA63786}" srcOrd="0" destOrd="0" presId="urn:microsoft.com/office/officeart/2005/8/layout/default#1"/>
    <dgm:cxn modelId="{2FF9E715-C244-48EC-8DE1-11A6049631DF}" srcId="{457F37DA-FEA4-466A-9C98-74F053556496}" destId="{1A603AA8-0D78-4CE4-860F-90AC7BFDBC95}" srcOrd="11" destOrd="0" parTransId="{14861E35-0052-4BAA-BAD1-C0A5C6421562}" sibTransId="{A4847554-4CFE-4845-A430-12F0F4FDF663}"/>
    <dgm:cxn modelId="{4B33C476-DDD1-4307-9F18-157D8334C752}" srcId="{457F37DA-FEA4-466A-9C98-74F053556496}" destId="{7CCEF27F-9B37-480F-8BF9-C5AB49A99C07}" srcOrd="7" destOrd="0" parTransId="{2AB269C8-2E8F-460F-8561-A6BD41FEB6A9}" sibTransId="{53AFB5DF-96B1-4264-8482-533CBCAC1F60}"/>
    <dgm:cxn modelId="{5B993081-532A-49E2-9CFB-265263A9466C}" srcId="{457F37DA-FEA4-466A-9C98-74F053556496}" destId="{B59F1A48-8E76-40BA-8A23-7BF8F146B249}" srcOrd="10" destOrd="0" parTransId="{3BA4923F-92CB-47AA-8695-D06E8602864C}" sibTransId="{A0244F00-0880-484A-845C-236C68FAA958}"/>
    <dgm:cxn modelId="{ED5DC536-7EA8-4DEB-977C-A9636F03BE00}" type="presOf" srcId="{499EC76D-9C51-4BB1-B016-CF74B226B309}" destId="{B228E0AA-3C34-40B0-9B0D-A63E09DE310F}" srcOrd="0" destOrd="0" presId="urn:microsoft.com/office/officeart/2005/8/layout/default#1"/>
    <dgm:cxn modelId="{583A3FF5-C27F-4301-A556-319E87750235}" srcId="{457F37DA-FEA4-466A-9C98-74F053556496}" destId="{551BB787-1933-492B-8598-3CD1CA4C488B}" srcOrd="0" destOrd="0" parTransId="{B10E2E1E-F2F5-4E39-86E1-141D7D3E06A3}" sibTransId="{1382EBD6-2BDD-4852-B6C2-2FFEA6D832F9}"/>
    <dgm:cxn modelId="{C8E9F9FA-2F41-4250-B540-10AD01FBE081}" type="presOf" srcId="{50C91385-AA62-4136-8E50-1BEF0969C9A9}" destId="{B999959B-33D4-4584-9BC3-A3E81EBCF54D}" srcOrd="0" destOrd="0" presId="urn:microsoft.com/office/officeart/2005/8/layout/default#1"/>
    <dgm:cxn modelId="{7C468580-426A-4016-8EC6-695DF5318E20}" type="presParOf" srcId="{E2184D6F-0FF3-4187-A54F-B4386BA63786}" destId="{E2A37F8C-66D2-4EF8-A5B5-A218A6D2FA22}" srcOrd="0" destOrd="0" presId="urn:microsoft.com/office/officeart/2005/8/layout/default#1"/>
    <dgm:cxn modelId="{13486693-52A4-4053-981D-33C512E6FE99}" type="presParOf" srcId="{E2184D6F-0FF3-4187-A54F-B4386BA63786}" destId="{7B3421BA-2ED6-4881-874E-E0BE7FB137A7}" srcOrd="1" destOrd="0" presId="urn:microsoft.com/office/officeart/2005/8/layout/default#1"/>
    <dgm:cxn modelId="{DA06FB0D-A5F4-443D-B4D3-2F8DE36B5ECF}" type="presParOf" srcId="{E2184D6F-0FF3-4187-A54F-B4386BA63786}" destId="{B228E0AA-3C34-40B0-9B0D-A63E09DE310F}" srcOrd="2" destOrd="0" presId="urn:microsoft.com/office/officeart/2005/8/layout/default#1"/>
    <dgm:cxn modelId="{58815DEB-39DB-426A-BC98-246E712DB8AE}" type="presParOf" srcId="{E2184D6F-0FF3-4187-A54F-B4386BA63786}" destId="{F40260D9-D083-4ABC-864E-439DDC413F07}" srcOrd="3" destOrd="0" presId="urn:microsoft.com/office/officeart/2005/8/layout/default#1"/>
    <dgm:cxn modelId="{B3F38A1A-4EEC-4CE4-951E-E4160E8653AA}" type="presParOf" srcId="{E2184D6F-0FF3-4187-A54F-B4386BA63786}" destId="{66D81693-872B-4E7C-A861-7DD7E6C1D32B}" srcOrd="4" destOrd="0" presId="urn:microsoft.com/office/officeart/2005/8/layout/default#1"/>
    <dgm:cxn modelId="{669ACC0E-B337-4839-93E4-AE566EB7CD5D}" type="presParOf" srcId="{E2184D6F-0FF3-4187-A54F-B4386BA63786}" destId="{AD57E58B-9995-415E-BD20-7835DBECF2BA}" srcOrd="5" destOrd="0" presId="urn:microsoft.com/office/officeart/2005/8/layout/default#1"/>
    <dgm:cxn modelId="{1FCFEA39-CC81-434A-8E82-97C79F8FF41E}" type="presParOf" srcId="{E2184D6F-0FF3-4187-A54F-B4386BA63786}" destId="{B999959B-33D4-4584-9BC3-A3E81EBCF54D}" srcOrd="6" destOrd="0" presId="urn:microsoft.com/office/officeart/2005/8/layout/default#1"/>
    <dgm:cxn modelId="{B75716B8-B4AD-49B1-BF54-DF89C6BCA736}" type="presParOf" srcId="{E2184D6F-0FF3-4187-A54F-B4386BA63786}" destId="{9AF8029A-FA37-4676-9FD8-F60FFC24C0E2}" srcOrd="7" destOrd="0" presId="urn:microsoft.com/office/officeart/2005/8/layout/default#1"/>
    <dgm:cxn modelId="{85309578-A27A-48B9-8A1B-F13D40FBBD76}" type="presParOf" srcId="{E2184D6F-0FF3-4187-A54F-B4386BA63786}" destId="{30FF3781-3095-4230-AC58-6782651E6FEC}" srcOrd="8" destOrd="0" presId="urn:microsoft.com/office/officeart/2005/8/layout/default#1"/>
    <dgm:cxn modelId="{21EC9EFC-5D2C-49A2-8E12-20733078A250}" type="presParOf" srcId="{E2184D6F-0FF3-4187-A54F-B4386BA63786}" destId="{18DD4CC1-2BB0-47E8-BDA2-4C0A32C5B04D}" srcOrd="9" destOrd="0" presId="urn:microsoft.com/office/officeart/2005/8/layout/default#1"/>
    <dgm:cxn modelId="{1CA8BD24-AC1F-43F2-AFEF-A98D8BF2CEEE}" type="presParOf" srcId="{E2184D6F-0FF3-4187-A54F-B4386BA63786}" destId="{428CF84E-81D9-46F2-94CC-24D361EEE9E1}" srcOrd="10" destOrd="0" presId="urn:microsoft.com/office/officeart/2005/8/layout/default#1"/>
    <dgm:cxn modelId="{7FB6F47F-CF20-43CA-98EE-CA8155DD546F}" type="presParOf" srcId="{E2184D6F-0FF3-4187-A54F-B4386BA63786}" destId="{9165253B-4E4E-4059-AA52-D56FCC2187AB}" srcOrd="11" destOrd="0" presId="urn:microsoft.com/office/officeart/2005/8/layout/default#1"/>
    <dgm:cxn modelId="{E262B906-32D4-4251-9DD5-D1342AADFA7C}" type="presParOf" srcId="{E2184D6F-0FF3-4187-A54F-B4386BA63786}" destId="{3C9AE558-75EC-41FC-9490-588EBD1419B2}" srcOrd="12" destOrd="0" presId="urn:microsoft.com/office/officeart/2005/8/layout/default#1"/>
    <dgm:cxn modelId="{0B4F19C8-CC4A-45F0-9D56-BBA1E2F73F51}" type="presParOf" srcId="{E2184D6F-0FF3-4187-A54F-B4386BA63786}" destId="{ED18EB9C-5466-4BF6-AAA0-B4548B7B5654}" srcOrd="13" destOrd="0" presId="urn:microsoft.com/office/officeart/2005/8/layout/default#1"/>
    <dgm:cxn modelId="{0B4C7952-A455-4216-B7C5-B0CB1946785A}" type="presParOf" srcId="{E2184D6F-0FF3-4187-A54F-B4386BA63786}" destId="{260E96C5-3C7A-4701-9871-85C14E5AF9AB}" srcOrd="14" destOrd="0" presId="urn:microsoft.com/office/officeart/2005/8/layout/default#1"/>
    <dgm:cxn modelId="{94CABFB3-CAB7-49BD-8B38-DE356F8DD895}" type="presParOf" srcId="{E2184D6F-0FF3-4187-A54F-B4386BA63786}" destId="{83013947-9265-4344-AC63-A860A1A524C7}" srcOrd="15" destOrd="0" presId="urn:microsoft.com/office/officeart/2005/8/layout/default#1"/>
    <dgm:cxn modelId="{37514A3C-F7E1-4796-87D3-EFEB74125025}" type="presParOf" srcId="{E2184D6F-0FF3-4187-A54F-B4386BA63786}" destId="{5420C2DE-4075-436C-BCB9-5BADF4830C3D}" srcOrd="16" destOrd="0" presId="urn:microsoft.com/office/officeart/2005/8/layout/default#1"/>
    <dgm:cxn modelId="{6750743C-42E5-4A89-8CF1-77F849A23165}" type="presParOf" srcId="{E2184D6F-0FF3-4187-A54F-B4386BA63786}" destId="{1BB3362C-61F9-4E14-8AAB-5BA2083BCCCB}" srcOrd="17" destOrd="0" presId="urn:microsoft.com/office/officeart/2005/8/layout/default#1"/>
    <dgm:cxn modelId="{9977B5BB-F95C-4E95-8689-FDEC5B535886}" type="presParOf" srcId="{E2184D6F-0FF3-4187-A54F-B4386BA63786}" destId="{88AD7AF6-DC9A-457C-8B24-724AC0422351}" srcOrd="18" destOrd="0" presId="urn:microsoft.com/office/officeart/2005/8/layout/default#1"/>
    <dgm:cxn modelId="{B3238983-C6F6-4886-B8E3-F56F67B0D1A8}" type="presParOf" srcId="{E2184D6F-0FF3-4187-A54F-B4386BA63786}" destId="{6012C87A-FB5F-4BEF-8CD0-A2386A4EC8C0}" srcOrd="19" destOrd="0" presId="urn:microsoft.com/office/officeart/2005/8/layout/default#1"/>
    <dgm:cxn modelId="{481E1FFE-85D0-4C0A-B8E8-072411782AAA}" type="presParOf" srcId="{E2184D6F-0FF3-4187-A54F-B4386BA63786}" destId="{99F121B3-78EA-4F43-B9C1-994A7AF32144}" srcOrd="20" destOrd="0" presId="urn:microsoft.com/office/officeart/2005/8/layout/default#1"/>
    <dgm:cxn modelId="{6D438614-1EF9-4E21-9902-80F3797E4B87}" type="presParOf" srcId="{E2184D6F-0FF3-4187-A54F-B4386BA63786}" destId="{8E9B54D4-493A-4CD3-A5E2-6D29B9C617EB}" srcOrd="21" destOrd="0" presId="urn:microsoft.com/office/officeart/2005/8/layout/default#1"/>
    <dgm:cxn modelId="{02382FA1-401F-481A-9E58-BDDA24AC5717}" type="presParOf" srcId="{E2184D6F-0FF3-4187-A54F-B4386BA63786}" destId="{68D6A550-F99C-4606-AEA0-345C525F5284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A37F8C-66D2-4EF8-A5B5-A218A6D2FA22}">
      <dsp:nvSpPr>
        <dsp:cNvPr id="0" name=""/>
        <dsp:cNvSpPr/>
      </dsp:nvSpPr>
      <dsp:spPr>
        <a:xfrm>
          <a:off x="701186" y="1177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Local Authority</a:t>
          </a:r>
          <a:endParaRPr lang="en-GB" sz="1800" kern="1200" dirty="0"/>
        </a:p>
      </dsp:txBody>
      <dsp:txXfrm>
        <a:off x="701186" y="1177"/>
        <a:ext cx="1633154" cy="979892"/>
      </dsp:txXfrm>
    </dsp:sp>
    <dsp:sp modelId="{B228E0AA-3C34-40B0-9B0D-A63E09DE310F}">
      <dsp:nvSpPr>
        <dsp:cNvPr id="0" name=""/>
        <dsp:cNvSpPr/>
      </dsp:nvSpPr>
      <dsp:spPr>
        <a:xfrm>
          <a:off x="2497656" y="1177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Local Businesses</a:t>
          </a:r>
          <a:endParaRPr lang="en-GB" sz="1800" kern="1200" dirty="0"/>
        </a:p>
      </dsp:txBody>
      <dsp:txXfrm>
        <a:off x="2497656" y="1177"/>
        <a:ext cx="1633154" cy="979892"/>
      </dsp:txXfrm>
    </dsp:sp>
    <dsp:sp modelId="{66D81693-872B-4E7C-A861-7DD7E6C1D32B}">
      <dsp:nvSpPr>
        <dsp:cNvPr id="0" name=""/>
        <dsp:cNvSpPr/>
      </dsp:nvSpPr>
      <dsp:spPr>
        <a:xfrm>
          <a:off x="4294125" y="1177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Green Schools</a:t>
          </a:r>
          <a:endParaRPr lang="en-GB" sz="1800" kern="1200" dirty="0"/>
        </a:p>
      </dsp:txBody>
      <dsp:txXfrm>
        <a:off x="4294125" y="1177"/>
        <a:ext cx="1633154" cy="979892"/>
      </dsp:txXfrm>
    </dsp:sp>
    <dsp:sp modelId="{B999959B-33D4-4584-9BC3-A3E81EBCF54D}">
      <dsp:nvSpPr>
        <dsp:cNvPr id="0" name=""/>
        <dsp:cNvSpPr/>
      </dsp:nvSpPr>
      <dsp:spPr>
        <a:xfrm>
          <a:off x="6090595" y="1177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Festival &amp; Event Committees</a:t>
          </a:r>
          <a:endParaRPr lang="en-GB" sz="1800" kern="1200" dirty="0"/>
        </a:p>
      </dsp:txBody>
      <dsp:txXfrm>
        <a:off x="6090595" y="1177"/>
        <a:ext cx="1633154" cy="979892"/>
      </dsp:txXfrm>
    </dsp:sp>
    <dsp:sp modelId="{30FF3781-3095-4230-AC58-6782651E6FEC}">
      <dsp:nvSpPr>
        <dsp:cNvPr id="0" name=""/>
        <dsp:cNvSpPr/>
      </dsp:nvSpPr>
      <dsp:spPr>
        <a:xfrm>
          <a:off x="701186" y="1144385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Local Development Organisations</a:t>
          </a:r>
          <a:endParaRPr lang="en-GB" sz="1800" kern="1200" dirty="0"/>
        </a:p>
      </dsp:txBody>
      <dsp:txXfrm>
        <a:off x="701186" y="1144385"/>
        <a:ext cx="1633154" cy="979892"/>
      </dsp:txXfrm>
    </dsp:sp>
    <dsp:sp modelId="{428CF84E-81D9-46F2-94CC-24D361EEE9E1}">
      <dsp:nvSpPr>
        <dsp:cNvPr id="0" name=""/>
        <dsp:cNvSpPr/>
      </dsp:nvSpPr>
      <dsp:spPr>
        <a:xfrm>
          <a:off x="2497656" y="1144385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Sporting Organisations</a:t>
          </a:r>
          <a:endParaRPr lang="en-GB" sz="1800" kern="1200" dirty="0"/>
        </a:p>
      </dsp:txBody>
      <dsp:txXfrm>
        <a:off x="2497656" y="1144385"/>
        <a:ext cx="1633154" cy="979892"/>
      </dsp:txXfrm>
    </dsp:sp>
    <dsp:sp modelId="{3C9AE558-75EC-41FC-9490-588EBD1419B2}">
      <dsp:nvSpPr>
        <dsp:cNvPr id="0" name=""/>
        <dsp:cNvSpPr/>
      </dsp:nvSpPr>
      <dsp:spPr>
        <a:xfrm>
          <a:off x="4294125" y="1144385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ICA / Men’s Shed</a:t>
          </a:r>
          <a:endParaRPr lang="en-GB" sz="1800" kern="1200" dirty="0"/>
        </a:p>
      </dsp:txBody>
      <dsp:txXfrm>
        <a:off x="4294125" y="1144385"/>
        <a:ext cx="1633154" cy="979892"/>
      </dsp:txXfrm>
    </dsp:sp>
    <dsp:sp modelId="{260E96C5-3C7A-4701-9871-85C14E5AF9AB}">
      <dsp:nvSpPr>
        <dsp:cNvPr id="0" name=""/>
        <dsp:cNvSpPr/>
      </dsp:nvSpPr>
      <dsp:spPr>
        <a:xfrm>
          <a:off x="6090595" y="1144385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Charity &amp; Repair Shops</a:t>
          </a:r>
          <a:endParaRPr lang="en-GB" sz="1800" kern="1200" dirty="0"/>
        </a:p>
      </dsp:txBody>
      <dsp:txXfrm>
        <a:off x="6090595" y="1144385"/>
        <a:ext cx="1633154" cy="979892"/>
      </dsp:txXfrm>
    </dsp:sp>
    <dsp:sp modelId="{5420C2DE-4075-436C-BCB9-5BADF4830C3D}">
      <dsp:nvSpPr>
        <dsp:cNvPr id="0" name=""/>
        <dsp:cNvSpPr/>
      </dsp:nvSpPr>
      <dsp:spPr>
        <a:xfrm>
          <a:off x="701186" y="2287593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Scouts / Cubs</a:t>
          </a:r>
          <a:endParaRPr lang="en-GB" sz="1800" kern="1200" dirty="0"/>
        </a:p>
      </dsp:txBody>
      <dsp:txXfrm>
        <a:off x="701186" y="2287593"/>
        <a:ext cx="1633154" cy="979892"/>
      </dsp:txXfrm>
    </dsp:sp>
    <dsp:sp modelId="{88AD7AF6-DC9A-457C-8B24-724AC0422351}">
      <dsp:nvSpPr>
        <dsp:cNvPr id="0" name=""/>
        <dsp:cNvSpPr/>
      </dsp:nvSpPr>
      <dsp:spPr>
        <a:xfrm>
          <a:off x="2497656" y="2287593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Public Library</a:t>
          </a:r>
          <a:endParaRPr lang="en-GB" sz="1800" kern="1200" dirty="0"/>
        </a:p>
      </dsp:txBody>
      <dsp:txXfrm>
        <a:off x="2497656" y="2287593"/>
        <a:ext cx="1633154" cy="979892"/>
      </dsp:txXfrm>
    </dsp:sp>
    <dsp:sp modelId="{99F121B3-78EA-4F43-B9C1-994A7AF32144}">
      <dsp:nvSpPr>
        <dsp:cNvPr id="0" name=""/>
        <dsp:cNvSpPr/>
      </dsp:nvSpPr>
      <dsp:spPr>
        <a:xfrm>
          <a:off x="4294125" y="2287593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Centre</a:t>
          </a:r>
          <a:endParaRPr lang="en-GB" sz="1800" kern="1200" dirty="0"/>
        </a:p>
      </dsp:txBody>
      <dsp:txXfrm>
        <a:off x="4294125" y="2287593"/>
        <a:ext cx="1633154" cy="979892"/>
      </dsp:txXfrm>
    </dsp:sp>
    <dsp:sp modelId="{68D6A550-F99C-4606-AEA0-345C525F5284}">
      <dsp:nvSpPr>
        <dsp:cNvPr id="0" name=""/>
        <dsp:cNvSpPr/>
      </dsp:nvSpPr>
      <dsp:spPr>
        <a:xfrm>
          <a:off x="6090595" y="2287593"/>
          <a:ext cx="1633154" cy="97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Anyone who is interested!</a:t>
          </a:r>
          <a:endParaRPr lang="en-GB" sz="1800" kern="1200" dirty="0"/>
        </a:p>
      </dsp:txBody>
      <dsp:txXfrm>
        <a:off x="6090595" y="2287593"/>
        <a:ext cx="1633154" cy="97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3520B0-AFA2-4414-A065-D26D2683DC14}" type="datetimeFigureOut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9540A4-EA7D-4E22-A003-14C4FD10E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86BD8-DFD5-4D3A-8AD6-6714B7DA33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88FF0-91AA-4DEB-9F2D-029B82AFDE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A400B-FEC8-4470-B3E7-D1F69EF9D5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CFE87-D523-4F06-8874-3ADD80EAE7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B0621-DC24-4335-BDDD-4CBF940AF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12566-AE3F-4893-AC38-5AD5B65353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BAF07-044C-4038-B64A-0C1C390204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B0977-1E2E-4CAF-A509-DFCA92B26A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7ECCA-B803-417E-9DF8-B5AEE55A88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A921B-3E67-4AAE-92B6-38B272F47C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9D07E-2525-4EB7-B735-6E826E183F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0BF4F-F2E2-4B6F-B17D-B7E5D67753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41F46-A83B-4012-9807-94C8360F6D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23588-AADB-48AA-8B39-DF683E7C3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D5952-8521-4BB3-973B-107C821F11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EAAAF-9B70-49AF-9AD4-BDF13DE938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E6C6C-D714-47C7-B1C0-553B2BEC04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89732-0C64-425D-8DC0-2350107DFF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B1879-B036-4D8E-8685-C5892CBD6E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DBA05E-646B-458A-91B0-B25A7A19B2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CB21F-7D94-4619-B22D-F22E5282A7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7EF75-2177-42EF-841F-EBB8C7911C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F96A2-DA36-4F77-BDA0-12B429C8A0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E8329-FC79-4C39-9881-95DE00DD4D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 have become consumers and not citizens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327AC-618F-440E-953A-FE3D1DFFE0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B16E5-70AA-4D07-861E-979C3A29ED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C3A45C-D012-477D-9554-41F528AB13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C651F-F5E5-4D41-891B-BA3C057BCB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31F47-762E-4AB1-814F-2A451AA4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336CF-B998-4406-A878-A3FC492EF5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98DA99B-824A-4234-9C01-827230961DA1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AE8F1C8-EA26-414D-BA41-E05010103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749D-21F9-4648-9867-2BA98B12347B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F0E2-1CF4-43E0-9E27-BE2C3AE42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BBFBD5-1303-463E-A82F-1460A93D5B67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0B79A4-7680-4B04-AD95-F4D6416BE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59F53C7F-DFB4-4F50-BFA7-83A3FF752A66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3BDBF09-6668-4F68-A959-11F960700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7E791B4D-A6E0-4C34-95A4-7820DAE2D14F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5BBF833-A07F-4797-AB3D-B312A5E27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3AF8-80B3-4267-92A1-C2D1ADAB524C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67E6-0F91-4EA6-BD66-881EC4E48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4A9061-1A91-4151-9FB1-A81654BFD0C0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DF70585-A6A7-41C3-A5A9-C66788423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1197-5226-4581-A3A1-CFFA0F4D1E73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8EF4-B0F7-4E92-8C8A-B1A138DB0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01C492B-3B57-44BD-B47D-EE65E5BB3059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>
              <a:defRPr/>
            </a:pPr>
            <a:fld id="{9362EA08-559C-4E2C-A2B7-2E2FCC74EB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CC9B4D2-822C-421D-B9E4-EEA01B2FDD23}" type="datetime1">
              <a:rPr lang="en-US"/>
              <a:pPr>
                <a:defRPr/>
              </a:pPr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AC9F4F-EA80-46B2-95E9-EDDFBC78C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  <p:sldLayoutId id="2147483714" r:id="rId3"/>
    <p:sldLayoutId id="2147483715" r:id="rId4"/>
    <p:sldLayoutId id="2147483716" r:id="rId5"/>
    <p:sldLayoutId id="2147483711" r:id="rId6"/>
    <p:sldLayoutId id="2147483717" r:id="rId7"/>
    <p:sldLayoutId id="2147483712" r:id="rId8"/>
    <p:sldLayoutId id="214748371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idytowns.i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670175" y="2189163"/>
            <a:ext cx="6477000" cy="2038350"/>
          </a:xfrm>
        </p:spPr>
        <p:txBody>
          <a:bodyPr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Sustainable Communities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746875" cy="514350"/>
          </a:xfrm>
        </p:spPr>
        <p:txBody>
          <a:bodyPr>
            <a:normAutofit lnSpcReduction="1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Sustainability – Doing More With Less</a:t>
            </a:r>
            <a:endParaRPr lang="en-US" dirty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1113"/>
            <a:ext cx="91440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466725" y="7938"/>
            <a:ext cx="8210550" cy="7874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222" name="AutoShape 4" descr="Tidy Town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113" y="2701925"/>
            <a:ext cx="24495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Got to look back to move forward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6049963" cy="3667125"/>
          </a:xfrm>
        </p:spPr>
        <p:txBody>
          <a:bodyPr/>
          <a:lstStyle/>
          <a:p>
            <a:pPr eaLnBrk="1" hangingPunct="1"/>
            <a:r>
              <a:rPr lang="en-GB" smtClean="0"/>
              <a:t>Purpose is back – use it to your advantage</a:t>
            </a:r>
          </a:p>
          <a:p>
            <a:pPr eaLnBrk="1" hangingPunct="1"/>
            <a:r>
              <a:rPr lang="en-GB" smtClean="0"/>
              <a:t>Community activism is growing</a:t>
            </a:r>
          </a:p>
          <a:p>
            <a:pPr eaLnBrk="1" hangingPunct="1"/>
            <a:r>
              <a:rPr lang="en-GB" smtClean="0"/>
              <a:t>We need to take bold steps</a:t>
            </a:r>
          </a:p>
          <a:p>
            <a:pPr eaLnBrk="1" hangingPunct="1"/>
            <a:r>
              <a:rPr lang="en-GB" smtClean="0"/>
              <a:t>Little steps help  </a:t>
            </a:r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6013" y="3903663"/>
            <a:ext cx="16859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9813" y="1312863"/>
            <a:ext cx="3024187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TidyTowns Consultation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1660525"/>
            <a:ext cx="28829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113" y="1712913"/>
            <a:ext cx="2525712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1889125"/>
            <a:ext cx="3182938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Content Placeholder 2"/>
          <p:cNvSpPr>
            <a:spLocks noGrp="1"/>
          </p:cNvSpPr>
          <p:nvPr>
            <p:ph sz="quarter" idx="13"/>
          </p:nvPr>
        </p:nvSpPr>
        <p:spPr>
          <a:xfrm>
            <a:off x="107950" y="1265238"/>
            <a:ext cx="2803525" cy="5143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sz="2400" b="1" smtClean="0"/>
              <a:t>What do you think?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028950" y="1265238"/>
            <a:ext cx="2803525" cy="647700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GB" sz="2400" b="1" dirty="0" smtClean="0"/>
              <a:t>What does not work?  </a:t>
            </a:r>
            <a:endParaRPr lang="en-GB" sz="2400" b="1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867400" y="1203325"/>
            <a:ext cx="3276600" cy="10033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GB" sz="2400" b="1" dirty="0" smtClean="0"/>
              <a:t>Is there anything else you would like incorporated? 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Results – Sustainability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210550" cy="1074738"/>
          </a:xfrm>
        </p:spPr>
        <p:txBody>
          <a:bodyPr>
            <a:normAutofit/>
          </a:bodyPr>
          <a:lstStyle>
            <a:extLst/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x-none" dirty="0" smtClean="0"/>
              <a:t>Low scoring category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x-none" dirty="0" smtClean="0"/>
              <a:t>Ever evolving competition category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  <p:graphicFrame>
        <p:nvGraphicFramePr>
          <p:cNvPr id="1026" name="Chart 3"/>
          <p:cNvGraphicFramePr>
            <a:graphicFrameLocks/>
          </p:cNvGraphicFramePr>
          <p:nvPr/>
        </p:nvGraphicFramePr>
        <p:xfrm>
          <a:off x="273050" y="2368550"/>
          <a:ext cx="8382000" cy="2701925"/>
        </p:xfrm>
        <a:graphic>
          <a:graphicData uri="http://schemas.openxmlformats.org/presentationml/2006/ole">
            <p:oleObj spid="_x0000_s1026" r:id="rId4" imgW="8382727" imgH="270685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1779588"/>
          <a:ext cx="8742362" cy="3565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038"/>
                <a:gridCol w="831215"/>
                <a:gridCol w="807847"/>
                <a:gridCol w="785876"/>
                <a:gridCol w="882206"/>
                <a:gridCol w="725234"/>
                <a:gridCol w="645478"/>
                <a:gridCol w="686753"/>
                <a:gridCol w="1084390"/>
                <a:gridCol w="849630"/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Dublin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Kildare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Laois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Longford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Louth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Meath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Offaly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Westmeath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>
                          <a:effectLst/>
                        </a:rPr>
                        <a:t>Wicklow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 smtClean="0">
                          <a:effectLst/>
                        </a:rPr>
                        <a:t>Lowest</a:t>
                      </a:r>
                      <a:r>
                        <a:rPr lang="en-GB" sz="1800" b="1" u="none" strike="noStrike" baseline="0" dirty="0" smtClean="0">
                          <a:effectLst/>
                        </a:rPr>
                        <a:t> Mark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b="1" u="none" strike="noStrike" dirty="0" smtClean="0">
                          <a:effectLst/>
                        </a:rPr>
                        <a:t>Highest</a:t>
                      </a:r>
                      <a:r>
                        <a:rPr lang="en-GB" sz="1800" b="1" u="none" strike="noStrike" baseline="0" dirty="0" smtClean="0">
                          <a:effectLst/>
                        </a:rPr>
                        <a:t> Mark </a:t>
                      </a:r>
                      <a:r>
                        <a:rPr lang="en-GB" sz="1800" b="1" u="none" strike="noStrike" dirty="0" smtClean="0">
                          <a:effectLst/>
                        </a:rPr>
                        <a:t>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19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n-GB" sz="1800" u="none" strike="noStrike" dirty="0">
                          <a:effectLst/>
                        </a:rPr>
                        <a:t>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Cabinteely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 smtClean="0">
                          <a:effectLst/>
                        </a:rPr>
                        <a:t>Rathangan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Leixlip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Abbeyleix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Longford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Blackrock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Dundalk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Ratoath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Geashill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Ballinahown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Blessington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What can WE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886200" cy="32686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Communicate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Facebook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Twitter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Instagram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Blog etc. 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900" dirty="0" smtClean="0"/>
              <a:t>Encourage</a:t>
            </a:r>
            <a:endParaRPr lang="en-GB" sz="2900" dirty="0"/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900" dirty="0" smtClean="0"/>
              <a:t>Support </a:t>
            </a:r>
            <a:endParaRPr lang="en-GB" sz="29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787900" y="1347788"/>
            <a:ext cx="4032250" cy="3268662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Sing Your Own Praises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Raise your local profile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Local Councillors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900" dirty="0" smtClean="0"/>
              <a:t>Organise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900" dirty="0" smtClean="0"/>
              <a:t>Collaborate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GB" sz="2900" dirty="0" smtClean="0"/>
              <a:t>Facilitate</a:t>
            </a:r>
            <a:endParaRPr lang="en-GB" sz="29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GB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/>
          </p:cNvSpPr>
          <p:nvPr>
            <p:ph type="title"/>
          </p:nvPr>
        </p:nvSpPr>
        <p:spPr>
          <a:xfrm>
            <a:off x="611188" y="123825"/>
            <a:ext cx="8497887" cy="1004888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B050"/>
                </a:solidFill>
              </a:rPr>
              <a:t>Tús maith, leath na hoibre</a:t>
            </a:r>
            <a:endParaRPr lang="en-US" smtClean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1188" y="1419225"/>
            <a:ext cx="8424862" cy="3268663"/>
          </a:xfrm>
        </p:spPr>
        <p:txBody>
          <a:bodyPr>
            <a:normAutofit fontScale="2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11600" dirty="0" smtClean="0"/>
              <a:t>Print double sided!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11600" dirty="0" smtClean="0"/>
              <a:t>Provide detail on application form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11600" dirty="0"/>
              <a:t>T</a:t>
            </a:r>
            <a:r>
              <a:rPr lang="en-GB" sz="11600" dirty="0" smtClean="0"/>
              <a:t>ell </a:t>
            </a:r>
            <a:r>
              <a:rPr lang="en-GB" sz="11600" b="1" dirty="0" smtClean="0"/>
              <a:t>YOUR</a:t>
            </a:r>
            <a:r>
              <a:rPr lang="en-GB" sz="11600" dirty="0" smtClean="0"/>
              <a:t> involvement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11600" dirty="0" smtClean="0"/>
              <a:t>Measurement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sz="10400" dirty="0" smtClean="0"/>
              <a:t>Attendance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sz="10400" dirty="0" smtClean="0"/>
              <a:t>Facebook likes, shares, Twitter likes, Local paper readership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sz="10400" dirty="0" smtClean="0"/>
              <a:t>Feedback from attendees</a:t>
            </a:r>
            <a:endParaRPr lang="en-GB" dirty="0"/>
          </a:p>
        </p:txBody>
      </p:sp>
      <p:pic>
        <p:nvPicPr>
          <p:cNvPr id="22532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>
          <a:xfrm rot="20425237">
            <a:off x="7245350" y="1530350"/>
            <a:ext cx="1365250" cy="157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Prevention 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092950" y="1347788"/>
            <a:ext cx="1836738" cy="3268662"/>
          </a:xfrm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4663" y="1347788"/>
            <a:ext cx="2570162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1635125"/>
            <a:ext cx="30210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Screen Clippi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113" y="2684463"/>
            <a:ext cx="164623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987675" y="2571750"/>
            <a:ext cx="136842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3508375"/>
            <a:ext cx="2641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Recycling 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171950" y="3238500"/>
            <a:ext cx="4948238" cy="1905000"/>
          </a:xfrm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1347788"/>
            <a:ext cx="44259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5175" y="339725"/>
            <a:ext cx="45688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Recycling 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2508250"/>
            <a:ext cx="3975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5675" y="2506663"/>
            <a:ext cx="4294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ontent Placeholder 6"/>
          <p:cNvSpPr>
            <a:spLocks noGrp="1"/>
          </p:cNvSpPr>
          <p:nvPr>
            <p:ph sz="quarter" idx="13"/>
          </p:nvPr>
        </p:nvSpPr>
        <p:spPr>
          <a:xfrm>
            <a:off x="509588" y="1347788"/>
            <a:ext cx="8310562" cy="936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Facilities clean &amp; inviting to encourage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Reuse</a:t>
            </a:r>
          </a:p>
        </p:txBody>
      </p:sp>
      <p:sp>
        <p:nvSpPr>
          <p:cNvPr id="26627" name="AutoShape 2" descr="https://www.crni.ie/wp-content/uploads/2017/02/crni-logo@2x.png"/>
          <p:cNvSpPr>
            <a:spLocks noChangeAspect="1" noChangeArrowheads="1"/>
          </p:cNvSpPr>
          <p:nvPr/>
        </p:nvSpPr>
        <p:spPr bwMode="auto">
          <a:xfrm>
            <a:off x="63500" y="-1365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Tw Cen MT" pitchFamily="34" charset="0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063" y="1414463"/>
            <a:ext cx="35131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63563" y="1352550"/>
            <a:ext cx="5232400" cy="3740150"/>
          </a:xfrm>
        </p:spPr>
        <p:txBody>
          <a:bodyPr>
            <a:normAutofit fontScale="5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4500" dirty="0" smtClean="0"/>
              <a:t>Share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Book Box, Free Libraries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Organise a platform for sharing baby clothes and equipment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4500" dirty="0" smtClean="0"/>
              <a:t>Events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Swap event for uniforms, sports gear, tools, toys, clothes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Bring &amp; Buy sale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Greener parties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4500" dirty="0" smtClean="0"/>
              <a:t>Competitions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Organise an upcycling competition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Competition to create items from reused materials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>
          <a:xfrm>
            <a:off x="468313" y="117475"/>
            <a:ext cx="8675687" cy="10064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Format of Talk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9750" y="1352550"/>
            <a:ext cx="8604250" cy="3595688"/>
          </a:xfrm>
        </p:spPr>
        <p:txBody>
          <a:bodyPr>
            <a:normAutofit fontScale="85000" lnSpcReduction="20000"/>
          </a:bodyPr>
          <a:lstStyle>
            <a:extLst/>
          </a:lstStyle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x-none" dirty="0" smtClean="0"/>
              <a:t>Introduction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x-none" dirty="0" smtClean="0"/>
              <a:t>Sustainability ~ </a:t>
            </a:r>
            <a:r>
              <a:rPr lang="en-US" altLang="x-none" dirty="0"/>
              <a:t>W</a:t>
            </a:r>
            <a:r>
              <a:rPr lang="en-US" altLang="x-none" dirty="0" smtClean="0"/>
              <a:t>aste Hierarchy ~ Circular Economy ~ SDGs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Look back on 2018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Key waste &amp; resource issues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TidyTowns consultation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Results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What can </a:t>
            </a:r>
            <a:r>
              <a:rPr lang="en-US" b="1" dirty="0" smtClean="0"/>
              <a:t>WE</a:t>
            </a:r>
            <a:r>
              <a:rPr lang="en-US" dirty="0" smtClean="0"/>
              <a:t> do?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 Application ~ Recycling ~ Reuse ~ Repair ~ Food ~ Organics ~ Fast Fashion ~ Shop Local ~ Energy ~ Water ~ Travel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Reuse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6138863" cy="3268663"/>
          </a:xfrm>
        </p:spPr>
        <p:txBody>
          <a:bodyPr/>
          <a:lstStyle/>
          <a:p>
            <a:pPr eaLnBrk="1" hangingPunct="1"/>
            <a:r>
              <a:rPr lang="en-GB" smtClean="0"/>
              <a:t>Buy nothing new Christmas!</a:t>
            </a:r>
          </a:p>
          <a:p>
            <a:pPr eaLnBrk="1" hangingPunct="1"/>
            <a:r>
              <a:rPr lang="en-GB" smtClean="0"/>
              <a:t>EBay~ Free Trade Ireland </a:t>
            </a:r>
          </a:p>
          <a:p>
            <a:pPr eaLnBrk="1" hangingPunct="1"/>
            <a:r>
              <a:rPr lang="en-GB" smtClean="0"/>
              <a:t>Library of things – tools, plants or other items for sharing with the community </a:t>
            </a:r>
          </a:p>
          <a:p>
            <a:pPr eaLnBrk="1" hangingPunct="1"/>
            <a:r>
              <a:rPr lang="en-GB" smtClean="0"/>
              <a:t>Hold a Pass It On Week</a:t>
            </a:r>
          </a:p>
        </p:txBody>
      </p:sp>
      <p:sp>
        <p:nvSpPr>
          <p:cNvPr id="27652" name="AutoShape 2" descr="https://www.crni.ie/wp-content/uploads/2017/02/crni-logo@2x.png"/>
          <p:cNvSpPr>
            <a:spLocks noChangeAspect="1" noChangeArrowheads="1"/>
          </p:cNvSpPr>
          <p:nvPr/>
        </p:nvSpPr>
        <p:spPr bwMode="auto">
          <a:xfrm>
            <a:off x="63500" y="-1365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Tw Cen MT" pitchFamily="34" charset="0"/>
            </a:endParaRPr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125" y="1419225"/>
            <a:ext cx="2433638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Upcycling</a:t>
            </a:r>
          </a:p>
        </p:txBody>
      </p:sp>
      <p:pic>
        <p:nvPicPr>
          <p:cNvPr id="2867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1492250"/>
            <a:ext cx="4070350" cy="3052763"/>
          </a:xfrm>
        </p:spPr>
      </p:pic>
      <p:sp>
        <p:nvSpPr>
          <p:cNvPr id="28676" name="AutoShape 2" descr="https://www.crni.ie/wp-content/uploads/2017/02/crni-logo@2x.png"/>
          <p:cNvSpPr>
            <a:spLocks noChangeAspect="1" noChangeArrowheads="1"/>
          </p:cNvSpPr>
          <p:nvPr/>
        </p:nvSpPr>
        <p:spPr bwMode="auto">
          <a:xfrm>
            <a:off x="63500" y="-1365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Tw Cen MT" pitchFamily="34" charset="0"/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5825" y="1436688"/>
            <a:ext cx="1798638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Rot="1" noChangeArrowheads="1"/>
          </p:cNvSpPr>
          <p:nvPr/>
        </p:nvSpPr>
        <p:spPr bwMode="auto">
          <a:xfrm>
            <a:off x="4572000" y="1203325"/>
            <a:ext cx="22320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Before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s721 BT" pitchFamily="34" charset="0"/>
              <a:cs typeface="+mn-cs"/>
            </a:endParaRPr>
          </a:p>
        </p:txBody>
      </p:sp>
      <p:pic>
        <p:nvPicPr>
          <p:cNvPr id="28679" name="Picture 8" descr="http://www.rethinkrevamprestyle.com/imageGen.ashx?image=%2fmedia%2f5588%2fIMG_0608.jpg&amp;width=390&amp;height=392&amp;constrain=tru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68888" y="1436688"/>
            <a:ext cx="13096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http://www.rethinkrevamprestyle.com/imageGen.ashx?image=%2fmedia%2f5864%2fwinder-wonderland5.jpg&amp;width=390&amp;height=392&amp;constrain=tru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333750"/>
            <a:ext cx="216058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Repair #MakeThingsLast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5475288" cy="3667125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Repair My Stuff.ie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Workshops &amp; Skills development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Respraying, furniture restoration, upcycled furniture, refinishing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Rediscovery Centre &amp; ReCreate offer courses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Repair Guide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List local repair outlets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Bike Repair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Repair Cafes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Repair Friday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3219450"/>
            <a:ext cx="28098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588" y="1779588"/>
            <a:ext cx="234950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Fast Fashion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4"/>
          </p:nvPr>
        </p:nvSpPr>
        <p:spPr>
          <a:xfrm>
            <a:off x="611188" y="1292225"/>
            <a:ext cx="8424862" cy="2647950"/>
          </a:xfrm>
        </p:spPr>
        <p:txBody>
          <a:bodyPr/>
          <a:lstStyle/>
          <a:p>
            <a:pPr eaLnBrk="1" hangingPunct="1"/>
            <a:r>
              <a:rPr lang="en-GB" smtClean="0"/>
              <a:t>#LoveYourClothes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613" y="1851025"/>
            <a:ext cx="90360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20975" y="3219450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7900" y="3194050"/>
            <a:ext cx="18510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Food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7778750" cy="3660775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Veganuary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/>
              <a:t>Vegetarian/flexitarian/vegan </a:t>
            </a:r>
            <a:r>
              <a:rPr lang="en-GB" dirty="0" smtClean="0"/>
              <a:t>diets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Meet </a:t>
            </a:r>
            <a:r>
              <a:rPr lang="en-GB" dirty="0"/>
              <a:t>Free Mondays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StopFoodWaste Challenge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Cooking lessons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Cooking demonstrations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Better buying and better storage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25" y="1419225"/>
            <a:ext cx="26955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Organics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5925" y="2303463"/>
            <a:ext cx="245903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9900" y="2355850"/>
            <a:ext cx="24018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063" y="1304925"/>
            <a:ext cx="34115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7778750" cy="3268663"/>
          </a:xfrm>
        </p:spPr>
        <p:txBody>
          <a:bodyPr/>
          <a:lstStyle/>
          <a:p>
            <a:pPr eaLnBrk="1" hangingPunct="1"/>
            <a:r>
              <a:rPr lang="en-GB" smtClean="0"/>
              <a:t>Master Composter</a:t>
            </a:r>
          </a:p>
          <a:p>
            <a:pPr eaLnBrk="1" hangingPunct="1"/>
            <a:r>
              <a:rPr lang="en-GB" smtClean="0"/>
              <a:t>Composting demonstration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Shop Local</a:t>
            </a: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874838"/>
            <a:ext cx="2836863" cy="3268662"/>
          </a:xfrm>
        </p:spPr>
      </p:pic>
      <p:pic>
        <p:nvPicPr>
          <p:cNvPr id="3379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195513" y="2619375"/>
            <a:ext cx="4768850" cy="2524125"/>
          </a:xfrm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5463" y="1458913"/>
            <a:ext cx="222726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Content Placeholder 4"/>
          <p:cNvSpPr txBox="1">
            <a:spLocks/>
          </p:cNvSpPr>
          <p:nvPr/>
        </p:nvSpPr>
        <p:spPr bwMode="auto">
          <a:xfrm>
            <a:off x="539750" y="1352550"/>
            <a:ext cx="641032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Environmental benefits, supporting local jobs, businesses reinvest into community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Energy</a:t>
            </a:r>
          </a:p>
        </p:txBody>
      </p:sp>
      <p:sp>
        <p:nvSpPr>
          <p:cNvPr id="34819" name="Content Placeholder 4"/>
          <p:cNvSpPr txBox="1">
            <a:spLocks/>
          </p:cNvSpPr>
          <p:nvPr/>
        </p:nvSpPr>
        <p:spPr bwMode="auto">
          <a:xfrm>
            <a:off x="539750" y="1419225"/>
            <a:ext cx="835342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SEAI – Sustainable Energy Communities 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995488"/>
            <a:ext cx="838676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Energy</a:t>
            </a:r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372225" y="1419225"/>
            <a:ext cx="1739900" cy="1739900"/>
          </a:xfrm>
        </p:spPr>
      </p:pic>
      <p:pic>
        <p:nvPicPr>
          <p:cNvPr id="3584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859338" y="3219450"/>
            <a:ext cx="3886200" cy="1749425"/>
          </a:xfr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39750" y="1419225"/>
            <a:ext cx="6048375" cy="32686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Energy saving measures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Understanding the bills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Standby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Switch to LED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Battery Recycling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Village Lighting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Earth Hour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Water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796088" y="1681163"/>
            <a:ext cx="2347912" cy="3268662"/>
          </a:xfrm>
        </p:spPr>
      </p:pic>
      <p:pic>
        <p:nvPicPr>
          <p:cNvPr id="36868" name="Picture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538" y="123825"/>
            <a:ext cx="25622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211388"/>
            <a:ext cx="207486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107950" y="2036763"/>
            <a:ext cx="4100513" cy="2159000"/>
          </a:xfrm>
        </p:spPr>
      </p:pic>
      <p:pic>
        <p:nvPicPr>
          <p:cNvPr id="36871" name="Picture 5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00338" y="3435350"/>
            <a:ext cx="14192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B050"/>
                </a:solidFill>
              </a:rPr>
              <a:t>Sustainability</a:t>
            </a:r>
            <a:r>
              <a:rPr lang="en-GB" smtClean="0"/>
              <a:t> </a:t>
            </a:r>
            <a:r>
              <a:rPr lang="en-GB" smtClean="0">
                <a:solidFill>
                  <a:srgbClr val="00B050"/>
                </a:solidFill>
              </a:rPr>
              <a:t>- Doing More With Less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quarter" idx="14"/>
          </p:nvPr>
        </p:nvSpPr>
        <p:spPr>
          <a:xfrm>
            <a:off x="4184650" y="2139950"/>
            <a:ext cx="2016125" cy="2376488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en-GB" sz="2000" smtClean="0"/>
              <a:t>Less Impact</a:t>
            </a:r>
          </a:p>
          <a:p>
            <a:pPr eaLnBrk="1" hangingPunct="1">
              <a:buClr>
                <a:schemeClr val="accent1"/>
              </a:buClr>
            </a:pPr>
            <a:r>
              <a:rPr lang="en-GB" sz="2000" smtClean="0"/>
              <a:t>Less Resources</a:t>
            </a:r>
          </a:p>
          <a:p>
            <a:pPr eaLnBrk="1" hangingPunct="1">
              <a:buClr>
                <a:schemeClr val="accent1"/>
              </a:buClr>
            </a:pPr>
            <a:r>
              <a:rPr lang="en-GB" sz="2000" smtClean="0"/>
              <a:t>Less Need</a:t>
            </a:r>
          </a:p>
          <a:p>
            <a:pPr eaLnBrk="1" hangingPunct="1">
              <a:buClr>
                <a:schemeClr val="accent1"/>
              </a:buClr>
            </a:pPr>
            <a:r>
              <a:rPr lang="en-GB" sz="2000" smtClean="0"/>
              <a:t>Less Waste </a:t>
            </a:r>
          </a:p>
          <a:p>
            <a:pPr eaLnBrk="1" hangingPunct="1">
              <a:buClr>
                <a:schemeClr val="accent1"/>
              </a:buClr>
            </a:pPr>
            <a:r>
              <a:rPr lang="en-GB" sz="2000" smtClean="0"/>
              <a:t>Less Hazard 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4925" y="1492250"/>
            <a:ext cx="4140200" cy="3344863"/>
          </a:xfrm>
        </p:spPr>
      </p:pic>
      <p:sp>
        <p:nvSpPr>
          <p:cNvPr id="11269" name="Content Placeholder 3"/>
          <p:cNvSpPr txBox="1">
            <a:spLocks/>
          </p:cNvSpPr>
          <p:nvPr/>
        </p:nvSpPr>
        <p:spPr bwMode="auto">
          <a:xfrm>
            <a:off x="6200775" y="2097088"/>
            <a:ext cx="29511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1"/>
              </a:buClr>
              <a:buSzPct val="60000"/>
              <a:buFont typeface="Wingdings" pitchFamily="2" charset="2"/>
              <a:buChar char=""/>
            </a:pPr>
            <a:r>
              <a:rPr lang="en-GB" sz="2100">
                <a:latin typeface="Tw Cen MT" pitchFamily="34" charset="0"/>
              </a:rPr>
              <a:t>More Information</a:t>
            </a:r>
          </a:p>
          <a:p>
            <a:pPr marL="319088" indent="-319088">
              <a:spcBef>
                <a:spcPts val="700"/>
              </a:spcBef>
              <a:buClr>
                <a:schemeClr val="accent1"/>
              </a:buClr>
              <a:buSzPct val="60000"/>
              <a:buFont typeface="Wingdings" pitchFamily="2" charset="2"/>
              <a:buChar char=""/>
            </a:pPr>
            <a:r>
              <a:rPr lang="en-GB" sz="2100">
                <a:latin typeface="Tw Cen MT" pitchFamily="34" charset="0"/>
              </a:rPr>
              <a:t>More Recovery/Reuse</a:t>
            </a:r>
          </a:p>
          <a:p>
            <a:pPr marL="319088" indent="-319088">
              <a:spcBef>
                <a:spcPts val="700"/>
              </a:spcBef>
              <a:buClr>
                <a:schemeClr val="accent1"/>
              </a:buClr>
              <a:buSzPct val="60000"/>
              <a:buFont typeface="Wingdings" pitchFamily="2" charset="2"/>
              <a:buChar char=""/>
            </a:pPr>
            <a:r>
              <a:rPr lang="en-GB" sz="2100">
                <a:latin typeface="Tw Cen MT" pitchFamily="34" charset="0"/>
              </a:rPr>
              <a:t>More Eco-efficient</a:t>
            </a:r>
          </a:p>
          <a:p>
            <a:pPr marL="319088" indent="-319088">
              <a:spcBef>
                <a:spcPts val="700"/>
              </a:spcBef>
              <a:buClr>
                <a:schemeClr val="accent1"/>
              </a:buClr>
              <a:buSzPct val="60000"/>
              <a:buFont typeface="Wingdings" pitchFamily="2" charset="2"/>
              <a:buChar char=""/>
            </a:pPr>
            <a:r>
              <a:rPr lang="en-GB" sz="2100">
                <a:latin typeface="Tw Cen MT" pitchFamily="34" charset="0"/>
              </a:rPr>
              <a:t>More Sustainable</a:t>
            </a:r>
          </a:p>
          <a:p>
            <a:pPr marL="319088" indent="-319088">
              <a:spcBef>
                <a:spcPts val="700"/>
              </a:spcBef>
              <a:buClr>
                <a:schemeClr val="accent1"/>
              </a:buClr>
              <a:buSzPct val="60000"/>
              <a:buFont typeface="Wingdings" pitchFamily="2" charset="2"/>
              <a:buChar char=""/>
            </a:pPr>
            <a:r>
              <a:rPr lang="en-GB" sz="2100">
                <a:latin typeface="Tw Cen MT" pitchFamily="34" charset="0"/>
              </a:rPr>
              <a:t>More Thought</a:t>
            </a:r>
          </a:p>
        </p:txBody>
      </p:sp>
      <p:sp>
        <p:nvSpPr>
          <p:cNvPr id="11270" name="Content Placeholder 3"/>
          <p:cNvSpPr txBox="1">
            <a:spLocks/>
          </p:cNvSpPr>
          <p:nvPr/>
        </p:nvSpPr>
        <p:spPr bwMode="auto">
          <a:xfrm>
            <a:off x="4140200" y="1352550"/>
            <a:ext cx="489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Living Better Using 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B050"/>
                </a:solidFill>
              </a:rPr>
              <a:t>Sea Bin Project</a:t>
            </a:r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276350"/>
            <a:ext cx="3886200" cy="2184400"/>
          </a:xfrm>
        </p:spPr>
      </p:pic>
      <p:pic>
        <p:nvPicPr>
          <p:cNvPr id="37892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388" y="2957513"/>
            <a:ext cx="3886200" cy="2185987"/>
          </a:xfrm>
        </p:spPr>
      </p:pic>
      <p:pic>
        <p:nvPicPr>
          <p:cNvPr id="37893" name="Picture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638" y="1492250"/>
            <a:ext cx="47101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Smarter Travel</a:t>
            </a:r>
          </a:p>
        </p:txBody>
      </p:sp>
      <p:sp>
        <p:nvSpPr>
          <p:cNvPr id="38915" name="Content Placeholder 4"/>
          <p:cNvSpPr>
            <a:spLocks noGrp="1"/>
          </p:cNvSpPr>
          <p:nvPr>
            <p:ph sz="quarter" idx="14"/>
          </p:nvPr>
        </p:nvSpPr>
        <p:spPr>
          <a:xfrm>
            <a:off x="611188" y="1419225"/>
            <a:ext cx="5689600" cy="3268663"/>
          </a:xfrm>
        </p:spPr>
        <p:txBody>
          <a:bodyPr/>
          <a:lstStyle/>
          <a:p>
            <a:pPr eaLnBrk="1" hangingPunct="1"/>
            <a:r>
              <a:rPr lang="en-GB" smtClean="0"/>
              <a:t>Promotion of car sharing</a:t>
            </a:r>
          </a:p>
          <a:p>
            <a:pPr eaLnBrk="1" hangingPunct="1"/>
            <a:r>
              <a:rPr lang="en-GB" smtClean="0"/>
              <a:t>Electric vehicles </a:t>
            </a:r>
          </a:p>
          <a:p>
            <a:pPr eaLnBrk="1" hangingPunct="1"/>
            <a:r>
              <a:rPr lang="en-GB" smtClean="0"/>
              <a:t>Charge points</a:t>
            </a:r>
          </a:p>
          <a:p>
            <a:pPr eaLnBrk="1" hangingPunct="1"/>
            <a:r>
              <a:rPr lang="en-GB" smtClean="0"/>
              <a:t>WOW / COW</a:t>
            </a:r>
          </a:p>
          <a:p>
            <a:pPr eaLnBrk="1" hangingPunct="1"/>
            <a:r>
              <a:rPr lang="en-GB" smtClean="0"/>
              <a:t>Cycle Bus</a:t>
            </a:r>
          </a:p>
          <a:p>
            <a:pPr eaLnBrk="1" hangingPunct="1"/>
            <a:endParaRPr lang="en-GB" smtClean="0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492500" y="3041650"/>
            <a:ext cx="2782888" cy="1971675"/>
          </a:xfrm>
        </p:spPr>
      </p:pic>
      <p:pic>
        <p:nvPicPr>
          <p:cNvPr id="38917" name="Picture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35713" y="1347788"/>
            <a:ext cx="27495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Stakeholder Involvement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</p:nvPr>
        </p:nvGraphicFramePr>
        <p:xfrm>
          <a:off x="611560" y="1563638"/>
          <a:ext cx="8424936" cy="326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1188" y="339725"/>
            <a:ext cx="7632700" cy="7429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B050"/>
                </a:solidFill>
              </a:rPr>
              <a:t>A look at Listowel – 2018</a:t>
            </a:r>
            <a:endParaRPr lang="en-US" smtClean="0">
              <a:solidFill>
                <a:srgbClr val="00B050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11188" y="1347788"/>
            <a:ext cx="842486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Carbon neutral Listowel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Energy audits of businesses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Eco friendly cleaning products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Conscious cup campaign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Community composter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GB" sz="2900">
                <a:latin typeface="Tw Cen MT" pitchFamily="34" charset="0"/>
              </a:rPr>
              <a:t>3-year waste management plan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25" y="1419225"/>
            <a:ext cx="2430463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B050"/>
                </a:solidFill>
              </a:rPr>
              <a:t>Glaslough TidyTowns 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347788"/>
            <a:ext cx="842486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7429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B050"/>
                </a:solidFill>
              </a:rPr>
              <a:t>Example Application for 2019:</a:t>
            </a:r>
            <a:endParaRPr lang="en-US" smtClean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0825" y="1419225"/>
          <a:ext cx="8785225" cy="364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5472607"/>
                <a:gridCol w="2088233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Dates </a:t>
                      </a:r>
                      <a:endParaRPr lang="en-GB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Actions </a:t>
                      </a:r>
                      <a:endParaRPr lang="en-GB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Details</a:t>
                      </a:r>
                      <a:endParaRPr lang="en-GB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September 18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School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liaison officer met with X No. schools in relation to their progress for Green Schools Programme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rowSpan="9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How</a:t>
                      </a:r>
                      <a:r>
                        <a:rPr lang="en-GB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do you measure your success and convey this to the adjudicator: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 - Provide clear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and concise details here in relation to numbers in attendance of events, number of likes, number of views, paper readership numbers.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 - Use feedback forms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 - Participation rates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Monitoring the action can be a good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tool for you to publicise the success of your action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October 18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Met with businesses and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requested information in relation to EMS savings, Green Hospitality savings, environmental initiatives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8326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November 18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Promotion of EWWR 2018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Promotion of shop locally and sustainable Christmas gift via Facebook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&amp; Twitter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December 18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Promotion of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Christmas Card reuse and recycling via Facebook and Twitter</a:t>
                      </a:r>
                    </a:p>
                    <a:p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Real Christmas Tree Recycling promoted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January 19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Promotion of water saving tips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via Parish Notes/Article in local press – (See Press Cut Out in Appendix)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February 19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Attended TidyTowns Conference </a:t>
                      </a:r>
                    </a:p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School or Business event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March 19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Earth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Hour participation 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204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April 19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Large community event - cooking demonstration, stitch and style event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" pitchFamily="34" charset="0"/>
                          <a:cs typeface="Arial" pitchFamily="34" charset="0"/>
                        </a:rPr>
                        <a:t>May 15</a:t>
                      </a:r>
                      <a:endParaRPr lang="en-GB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itchFamily="34" charset="0"/>
                          <a:cs typeface="Arial" pitchFamily="34" charset="0"/>
                        </a:rPr>
                        <a:t>TidyTowns</a:t>
                      </a:r>
                      <a:r>
                        <a:rPr lang="en-GB" sz="1100" baseline="0" dirty="0" smtClean="0">
                          <a:latin typeface="Arial" pitchFamily="34" charset="0"/>
                          <a:cs typeface="Arial" pitchFamily="34" charset="0"/>
                        </a:rPr>
                        <a:t> sustainable House-keeping throughout the year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B050"/>
                </a:solidFill>
              </a:rPr>
              <a:t>Waste Hierarchy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346200"/>
            <a:ext cx="8566150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Circular Economy 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20863"/>
            <a:ext cx="91440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Sustainability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24050"/>
            <a:ext cx="7362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488" y="1560513"/>
            <a:ext cx="212407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Sustainability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858963"/>
            <a:ext cx="5329237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08613" y="1354138"/>
            <a:ext cx="373697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426450" cy="18669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www.sustinabletoolkit.ie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 smtClean="0"/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525" y="50800"/>
            <a:ext cx="32750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Sustainable Development Goals 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quarter" idx="13"/>
          </p:nvPr>
        </p:nvSpPr>
        <p:spPr>
          <a:xfrm>
            <a:off x="250825" y="1352550"/>
            <a:ext cx="8785225" cy="3268663"/>
          </a:xfrm>
        </p:spPr>
        <p:txBody>
          <a:bodyPr/>
          <a:lstStyle/>
          <a:p>
            <a:pPr eaLnBrk="1" hangingPunct="1"/>
            <a:r>
              <a:rPr lang="en-GB" smtClean="0"/>
              <a:t>www.sdgsforall.ie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01925" y="1851025"/>
            <a:ext cx="630872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1995488"/>
            <a:ext cx="24336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B050"/>
                </a:solidFill>
              </a:rPr>
              <a:t>Got to look back to move forward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426450" cy="1866900"/>
          </a:xfrm>
        </p:spPr>
        <p:txBody>
          <a:bodyPr/>
          <a:lstStyle/>
          <a:p>
            <a:pPr eaLnBrk="1" hangingPunct="1"/>
            <a:r>
              <a:rPr lang="en-GB" smtClean="0"/>
              <a:t>Blue Planet</a:t>
            </a:r>
          </a:p>
          <a:p>
            <a:pPr eaLnBrk="1" hangingPunct="1"/>
            <a:r>
              <a:rPr lang="en-GB" smtClean="0"/>
              <a:t>IPCC report – We have limited time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663" y="2427288"/>
            <a:ext cx="271145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71788" y="2787650"/>
            <a:ext cx="30384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1863" y="3024188"/>
            <a:ext cx="303053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809</Words>
  <Application>Microsoft Office PowerPoint</Application>
  <PresentationFormat>On-screen Show (16:9)</PresentationFormat>
  <Paragraphs>256</Paragraphs>
  <Slides>35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Tw Cen MT</vt:lpstr>
      <vt:lpstr>Wingdings</vt:lpstr>
      <vt:lpstr>Wingdings 2</vt:lpstr>
      <vt:lpstr>Calibri</vt:lpstr>
      <vt:lpstr>Tahoma</vt:lpstr>
      <vt:lpstr>Swis721 BT</vt:lpstr>
      <vt:lpstr>Widescreen Presentation</vt:lpstr>
      <vt:lpstr>Microsoft Office Excel Chart</vt:lpstr>
      <vt:lpstr>Sustainable Communities</vt:lpstr>
      <vt:lpstr>Format of Talk</vt:lpstr>
      <vt:lpstr>Sustainability - Doing More With Less</vt:lpstr>
      <vt:lpstr>Waste Hierarchy</vt:lpstr>
      <vt:lpstr>Circular Economy </vt:lpstr>
      <vt:lpstr>Sustainability </vt:lpstr>
      <vt:lpstr>Sustainability </vt:lpstr>
      <vt:lpstr>Sustainable Development Goals  </vt:lpstr>
      <vt:lpstr>Got to look back to move forward</vt:lpstr>
      <vt:lpstr>Got to look back to move forward</vt:lpstr>
      <vt:lpstr>TidyTowns Consultation </vt:lpstr>
      <vt:lpstr>Results – Sustainability</vt:lpstr>
      <vt:lpstr>Results</vt:lpstr>
      <vt:lpstr>What can WE do? </vt:lpstr>
      <vt:lpstr>Tús maith, leath na hoibre</vt:lpstr>
      <vt:lpstr>Prevention </vt:lpstr>
      <vt:lpstr>Recycling </vt:lpstr>
      <vt:lpstr>Recycling </vt:lpstr>
      <vt:lpstr>Reuse</vt:lpstr>
      <vt:lpstr>Reuse</vt:lpstr>
      <vt:lpstr>Upcycling</vt:lpstr>
      <vt:lpstr>Repair #MakeThingsLast</vt:lpstr>
      <vt:lpstr>Fast Fashion</vt:lpstr>
      <vt:lpstr>Food</vt:lpstr>
      <vt:lpstr>Organics</vt:lpstr>
      <vt:lpstr>Shop Local</vt:lpstr>
      <vt:lpstr>Energy</vt:lpstr>
      <vt:lpstr>Energy</vt:lpstr>
      <vt:lpstr>Water</vt:lpstr>
      <vt:lpstr>Sea Bin Project</vt:lpstr>
      <vt:lpstr>Smarter Travel</vt:lpstr>
      <vt:lpstr>Stakeholder Involvement</vt:lpstr>
      <vt:lpstr>A look at Listowel – 2018</vt:lpstr>
      <vt:lpstr>Glaslough TidyTowns </vt:lpstr>
      <vt:lpstr>Example Application for 2019: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2018-12-18T13:42:31Z</dcterms:created>
  <dcterms:modified xsi:type="dcterms:W3CDTF">2019-02-06T15:14:06Z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